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1">
  <p:sldMasterIdLst>
    <p:sldMasterId id="2147483648" r:id="rId1"/>
  </p:sldMasterIdLst>
  <p:sldIdLst>
    <p:sldId id="291" r:id="rId2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98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202B0CA-FC54-4496-8BCA-5EF66A818D29}" styleName="スタイル (濃色)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EBBBCC-DAD2-459C-BE2E-F6DE35CF9A28}" styleName="濃色スタイル 2 - アクセント 3/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濃色スタイル 2 - アクセント 5/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4" autoAdjust="0"/>
    <p:restoredTop sz="92266" autoAdjust="0"/>
  </p:normalViewPr>
  <p:slideViewPr>
    <p:cSldViewPr>
      <p:cViewPr>
        <p:scale>
          <a:sx n="100" d="100"/>
          <a:sy n="100" d="100"/>
        </p:scale>
        <p:origin x="-3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126323681498219"/>
          <c:y val="3.3293170660422165E-2"/>
          <c:w val="0.80954613373506878"/>
          <c:h val="0.82574853159817552"/>
        </c:manualLayout>
      </c:layout>
      <c:scatterChart>
        <c:scatterStyle val="lineMarker"/>
        <c:varyColors val="0"/>
        <c:ser>
          <c:idx val="0"/>
          <c:order val="0"/>
          <c:spPr>
            <a:ln>
              <a:solidFill>
                <a:sysClr val="windowText" lastClr="000000"/>
              </a:solidFill>
            </a:ln>
          </c:spPr>
          <c:marker>
            <c:symbol val="circle"/>
            <c:size val="5"/>
            <c:spPr>
              <a:solidFill>
                <a:schemeClr val="tx1"/>
              </a:solidFill>
              <a:ln>
                <a:solidFill>
                  <a:sysClr val="windowText" lastClr="000000"/>
                </a:solidFill>
              </a:ln>
            </c:spPr>
          </c:marker>
          <c:errBars>
            <c:errDir val="y"/>
            <c:errBarType val="plus"/>
            <c:errValType val="cust"/>
            <c:noEndCap val="0"/>
            <c:plus>
              <c:numRef>
                <c:f>[1]集計データ!$V$8:$V$16</c:f>
                <c:numCache>
                  <c:formatCode>General</c:formatCode>
                  <c:ptCount val="9"/>
                  <c:pt idx="0">
                    <c:v>1.26</c:v>
                  </c:pt>
                  <c:pt idx="1">
                    <c:v>2.72</c:v>
                  </c:pt>
                  <c:pt idx="2">
                    <c:v>2.8</c:v>
                  </c:pt>
                  <c:pt idx="3">
                    <c:v>1.94</c:v>
                  </c:pt>
                  <c:pt idx="4">
                    <c:v>0.54</c:v>
                  </c:pt>
                  <c:pt idx="5">
                    <c:v>0.77</c:v>
                  </c:pt>
                  <c:pt idx="6">
                    <c:v>0.82</c:v>
                  </c:pt>
                  <c:pt idx="7">
                    <c:v>1.38</c:v>
                  </c:pt>
                  <c:pt idx="8">
                    <c:v>0.98</c:v>
                  </c:pt>
                </c:numCache>
              </c:numRef>
            </c:plus>
            <c:minus>
              <c:numRef>
                <c:f>[1]集計データ!$V$8:$V$16</c:f>
                <c:numCache>
                  <c:formatCode>General</c:formatCode>
                  <c:ptCount val="9"/>
                  <c:pt idx="0">
                    <c:v>1.26</c:v>
                  </c:pt>
                  <c:pt idx="1">
                    <c:v>2.72</c:v>
                  </c:pt>
                  <c:pt idx="2">
                    <c:v>2.8</c:v>
                  </c:pt>
                  <c:pt idx="3">
                    <c:v>1.94</c:v>
                  </c:pt>
                  <c:pt idx="4">
                    <c:v>0.54</c:v>
                  </c:pt>
                  <c:pt idx="5">
                    <c:v>0.77</c:v>
                  </c:pt>
                  <c:pt idx="6">
                    <c:v>0.82</c:v>
                  </c:pt>
                  <c:pt idx="7">
                    <c:v>1.38</c:v>
                  </c:pt>
                  <c:pt idx="8">
                    <c:v>0.98</c:v>
                  </c:pt>
                </c:numCache>
              </c:numRef>
            </c:minus>
          </c:errBars>
          <c:xVal>
            <c:numRef>
              <c:f>[1]集計データ!$T$8:$T$16</c:f>
              <c:numCache>
                <c:formatCode>General</c:formatCode>
                <c:ptCount val="9"/>
                <c:pt idx="0">
                  <c:v>1</c:v>
                </c:pt>
                <c:pt idx="1">
                  <c:v>0.33</c:v>
                </c:pt>
                <c:pt idx="2">
                  <c:v>0.11</c:v>
                </c:pt>
                <c:pt idx="3">
                  <c:v>3.6999999999999998E-2</c:v>
                </c:pt>
                <c:pt idx="4">
                  <c:v>1.2E-2</c:v>
                </c:pt>
                <c:pt idx="5">
                  <c:v>4.1000000000000003E-3</c:v>
                </c:pt>
                <c:pt idx="6">
                  <c:v>1.4E-3</c:v>
                </c:pt>
                <c:pt idx="7">
                  <c:v>4.6000000000000001E-4</c:v>
                </c:pt>
                <c:pt idx="8">
                  <c:v>1.4999999999999999E-4</c:v>
                </c:pt>
              </c:numCache>
            </c:numRef>
          </c:xVal>
          <c:yVal>
            <c:numRef>
              <c:f>[1]集計データ!$U$8:$U$16</c:f>
              <c:numCache>
                <c:formatCode>0.00</c:formatCode>
                <c:ptCount val="9"/>
                <c:pt idx="0">
                  <c:v>76.09</c:v>
                </c:pt>
                <c:pt idx="1">
                  <c:v>82.86</c:v>
                </c:pt>
                <c:pt idx="2" formatCode="General">
                  <c:v>91.72</c:v>
                </c:pt>
                <c:pt idx="3" formatCode="General">
                  <c:v>95.06</c:v>
                </c:pt>
                <c:pt idx="4" formatCode="General">
                  <c:v>95.1</c:v>
                </c:pt>
                <c:pt idx="5" formatCode="General">
                  <c:v>94.34</c:v>
                </c:pt>
                <c:pt idx="6" formatCode="General">
                  <c:v>96.38</c:v>
                </c:pt>
                <c:pt idx="7" formatCode="General">
                  <c:v>100.69</c:v>
                </c:pt>
                <c:pt idx="8" formatCode="General">
                  <c:v>101.4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9069696"/>
        <c:axId val="119104640"/>
      </c:scatterChart>
      <c:valAx>
        <c:axId val="119069696"/>
        <c:scaling>
          <c:logBase val="10"/>
          <c:orientation val="minMax"/>
          <c:max val="1"/>
          <c:min val="1.0000000000000003E-4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ja-JP"/>
            </a:pPr>
            <a:endParaRPr lang="en-US"/>
          </a:p>
        </c:txPr>
        <c:crossAx val="119104640"/>
        <c:crosses val="autoZero"/>
        <c:crossBetween val="midCat"/>
      </c:valAx>
      <c:valAx>
        <c:axId val="119104640"/>
        <c:scaling>
          <c:orientation val="minMax"/>
          <c:max val="130"/>
          <c:min val="0"/>
        </c:scaling>
        <c:delete val="0"/>
        <c:axPos val="l"/>
        <c:numFmt formatCode="#,##0_);[Red]\(#,##0\)" sourceLinked="0"/>
        <c:majorTickMark val="out"/>
        <c:minorTickMark val="none"/>
        <c:tickLblPos val="nextTo"/>
        <c:txPr>
          <a:bodyPr/>
          <a:lstStyle/>
          <a:p>
            <a:pPr>
              <a:defRPr lang="ja-JP"/>
            </a:pPr>
            <a:endParaRPr lang="en-US"/>
          </a:p>
        </c:txPr>
        <c:crossAx val="119069696"/>
        <c:crossesAt val="1.0000000000000003E-4"/>
        <c:crossBetween val="midCat"/>
        <c:majorUnit val="2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100" b="0">
          <a:latin typeface="Calibri" pitchFamily="34" charset="0"/>
          <a:ea typeface="Arial Unicode MS" pitchFamily="50" charset="-128"/>
          <a:cs typeface="Calibri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794087124174326"/>
          <c:y val="3.3728315987784065E-2"/>
          <c:w val="0.82285226663518907"/>
          <c:h val="0.81823360676124124"/>
        </c:manualLayout>
      </c:layout>
      <c:scatterChart>
        <c:scatterStyle val="lineMarker"/>
        <c:varyColors val="0"/>
        <c:ser>
          <c:idx val="0"/>
          <c:order val="0"/>
          <c:spPr>
            <a:ln>
              <a:solidFill>
                <a:sysClr val="windowText" lastClr="000000"/>
              </a:solidFill>
            </a:ln>
          </c:spPr>
          <c:marker>
            <c:symbol val="circle"/>
            <c:size val="5"/>
            <c:spPr>
              <a:solidFill>
                <a:schemeClr val="tx1"/>
              </a:solidFill>
              <a:ln>
                <a:solidFill>
                  <a:sysClr val="windowText" lastClr="000000"/>
                </a:solidFill>
              </a:ln>
            </c:spPr>
          </c:marker>
          <c:errBars>
            <c:errDir val="y"/>
            <c:errBarType val="plus"/>
            <c:errValType val="cust"/>
            <c:noEndCap val="0"/>
            <c:plus>
              <c:numRef>
                <c:f>[1]集計データ!$V$18:$V$26</c:f>
                <c:numCache>
                  <c:formatCode>General</c:formatCode>
                  <c:ptCount val="9"/>
                  <c:pt idx="0">
                    <c:v>2.9</c:v>
                  </c:pt>
                  <c:pt idx="1">
                    <c:v>4.4400000000000004</c:v>
                  </c:pt>
                  <c:pt idx="2">
                    <c:v>2.94</c:v>
                  </c:pt>
                  <c:pt idx="3">
                    <c:v>3.03</c:v>
                  </c:pt>
                  <c:pt idx="4">
                    <c:v>1.7</c:v>
                  </c:pt>
                  <c:pt idx="5">
                    <c:v>2.8</c:v>
                  </c:pt>
                  <c:pt idx="6">
                    <c:v>2.4500000000000002</c:v>
                  </c:pt>
                  <c:pt idx="7">
                    <c:v>3.46</c:v>
                  </c:pt>
                  <c:pt idx="8">
                    <c:v>2.83</c:v>
                  </c:pt>
                </c:numCache>
              </c:numRef>
            </c:plus>
            <c:minus>
              <c:numRef>
                <c:f>[1]集計データ!$V$18:$V$26</c:f>
                <c:numCache>
                  <c:formatCode>General</c:formatCode>
                  <c:ptCount val="9"/>
                  <c:pt idx="0">
                    <c:v>2.9</c:v>
                  </c:pt>
                  <c:pt idx="1">
                    <c:v>4.4400000000000004</c:v>
                  </c:pt>
                  <c:pt idx="2">
                    <c:v>2.94</c:v>
                  </c:pt>
                  <c:pt idx="3">
                    <c:v>3.03</c:v>
                  </c:pt>
                  <c:pt idx="4">
                    <c:v>1.7</c:v>
                  </c:pt>
                  <c:pt idx="5">
                    <c:v>2.8</c:v>
                  </c:pt>
                  <c:pt idx="6">
                    <c:v>2.4500000000000002</c:v>
                  </c:pt>
                  <c:pt idx="7">
                    <c:v>3.46</c:v>
                  </c:pt>
                  <c:pt idx="8">
                    <c:v>2.83</c:v>
                  </c:pt>
                </c:numCache>
              </c:numRef>
            </c:minus>
          </c:errBars>
          <c:xVal>
            <c:numRef>
              <c:f>[1]集計データ!$T$18:$T$26</c:f>
              <c:numCache>
                <c:formatCode>General</c:formatCode>
                <c:ptCount val="9"/>
                <c:pt idx="0">
                  <c:v>1</c:v>
                </c:pt>
                <c:pt idx="1">
                  <c:v>0.33</c:v>
                </c:pt>
                <c:pt idx="2">
                  <c:v>0.11</c:v>
                </c:pt>
                <c:pt idx="3">
                  <c:v>3.6999999999999998E-2</c:v>
                </c:pt>
                <c:pt idx="4">
                  <c:v>1.2E-2</c:v>
                </c:pt>
                <c:pt idx="5">
                  <c:v>4.1000000000000003E-3</c:v>
                </c:pt>
                <c:pt idx="6">
                  <c:v>1.4E-3</c:v>
                </c:pt>
                <c:pt idx="7">
                  <c:v>4.6000000000000001E-4</c:v>
                </c:pt>
                <c:pt idx="8">
                  <c:v>1.4999999999999999E-4</c:v>
                </c:pt>
              </c:numCache>
            </c:numRef>
          </c:xVal>
          <c:yVal>
            <c:numRef>
              <c:f>[1]集計データ!$U$18:$U$26</c:f>
              <c:numCache>
                <c:formatCode>General</c:formatCode>
                <c:ptCount val="9"/>
                <c:pt idx="0" formatCode="0.00">
                  <c:v>107.47</c:v>
                </c:pt>
                <c:pt idx="1">
                  <c:v>115.91</c:v>
                </c:pt>
                <c:pt idx="2">
                  <c:v>119</c:v>
                </c:pt>
                <c:pt idx="3">
                  <c:v>112.92</c:v>
                </c:pt>
                <c:pt idx="4">
                  <c:v>108.89</c:v>
                </c:pt>
                <c:pt idx="5">
                  <c:v>110.97</c:v>
                </c:pt>
                <c:pt idx="6">
                  <c:v>107.09</c:v>
                </c:pt>
                <c:pt idx="7">
                  <c:v>108.58</c:v>
                </c:pt>
                <c:pt idx="8">
                  <c:v>105.97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2991360"/>
        <c:axId val="122992896"/>
      </c:scatterChart>
      <c:valAx>
        <c:axId val="122991360"/>
        <c:scaling>
          <c:logBase val="10"/>
          <c:orientation val="minMax"/>
          <c:max val="1"/>
          <c:min val="1.0000000000000003E-4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ja-JP"/>
            </a:pPr>
            <a:endParaRPr lang="en-US"/>
          </a:p>
        </c:txPr>
        <c:crossAx val="122992896"/>
        <c:crosses val="autoZero"/>
        <c:crossBetween val="midCat"/>
      </c:valAx>
      <c:valAx>
        <c:axId val="122992896"/>
        <c:scaling>
          <c:orientation val="minMax"/>
          <c:max val="130"/>
          <c:min val="0"/>
        </c:scaling>
        <c:delete val="0"/>
        <c:axPos val="l"/>
        <c:numFmt formatCode="#,##0_);[Red]\(#,##0\)" sourceLinked="0"/>
        <c:majorTickMark val="out"/>
        <c:minorTickMark val="none"/>
        <c:tickLblPos val="nextTo"/>
        <c:txPr>
          <a:bodyPr/>
          <a:lstStyle/>
          <a:p>
            <a:pPr>
              <a:defRPr lang="ja-JP"/>
            </a:pPr>
            <a:endParaRPr lang="en-US"/>
          </a:p>
        </c:txPr>
        <c:crossAx val="122991360"/>
        <c:crossesAt val="1.0000000000000003E-4"/>
        <c:crossBetween val="midCat"/>
        <c:majorUnit val="2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100" b="0">
          <a:latin typeface="Calibri" pitchFamily="34" charset="0"/>
          <a:ea typeface="Arial Unicode MS" pitchFamily="50" charset="-128"/>
          <a:cs typeface="Calibri" pitchFamily="34" charset="0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F817-1B58-4F91-96F3-5D17F472B34F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4E1A-3631-4C9B-8D15-8D6CA7A87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00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F817-1B58-4F91-96F3-5D17F472B34F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4E1A-3631-4C9B-8D15-8D6CA7A87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42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F817-1B58-4F91-96F3-5D17F472B34F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4E1A-3631-4C9B-8D15-8D6CA7A87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60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F817-1B58-4F91-96F3-5D17F472B34F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4E1A-3631-4C9B-8D15-8D6CA7A87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49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F817-1B58-4F91-96F3-5D17F472B34F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4E1A-3631-4C9B-8D15-8D6CA7A87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911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F817-1B58-4F91-96F3-5D17F472B34F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4E1A-3631-4C9B-8D15-8D6CA7A87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79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F817-1B58-4F91-96F3-5D17F472B34F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4E1A-3631-4C9B-8D15-8D6CA7A87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1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F817-1B58-4F91-96F3-5D17F472B34F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4E1A-3631-4C9B-8D15-8D6CA7A87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56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F817-1B58-4F91-96F3-5D17F472B34F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4E1A-3631-4C9B-8D15-8D6CA7A87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08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F817-1B58-4F91-96F3-5D17F472B34F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4E1A-3631-4C9B-8D15-8D6CA7A87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89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F817-1B58-4F91-96F3-5D17F472B34F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4E1A-3631-4C9B-8D15-8D6CA7A87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58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5F817-1B58-4F91-96F3-5D17F472B34F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54E1A-3631-4C9B-8D15-8D6CA7A87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86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0227676"/>
              </p:ext>
            </p:extLst>
          </p:nvPr>
        </p:nvGraphicFramePr>
        <p:xfrm>
          <a:off x="1371600" y="1409700"/>
          <a:ext cx="2847645" cy="2693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グラフ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1254313"/>
              </p:ext>
            </p:extLst>
          </p:nvPr>
        </p:nvGraphicFramePr>
        <p:xfrm>
          <a:off x="4495800" y="1447800"/>
          <a:ext cx="2846466" cy="2693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2499630" y="1103171"/>
            <a:ext cx="91723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ja-JP" sz="1800" b="1" dirty="0" err="1" smtClean="0">
                <a:latin typeface="Calibri" pitchFamily="34" charset="0"/>
                <a:cs typeface="Calibri" pitchFamily="34" charset="0"/>
              </a:rPr>
              <a:t>Eribulin</a:t>
            </a:r>
            <a:endParaRPr kumimoji="1" lang="ja-JP" altLang="en-US" sz="1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24555" y="1141271"/>
            <a:ext cx="108722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ja-JP" sz="1800" b="1" dirty="0" smtClean="0">
                <a:latin typeface="Calibri" pitchFamily="34" charset="0"/>
                <a:cs typeface="Calibri" pitchFamily="34" charset="0"/>
              </a:rPr>
              <a:t>Paclitaxel</a:t>
            </a:r>
            <a:endParaRPr kumimoji="1" lang="ja-JP" altLang="en-US" sz="1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 rot="16200000">
            <a:off x="237118" y="2409330"/>
            <a:ext cx="193636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100" b="0" i="0" u="none" strike="noStrike" kern="1200" baseline="0">
                <a:solidFill>
                  <a:prstClr val="black"/>
                </a:solidFill>
                <a:latin typeface="Calibri" pitchFamily="34" charset="0"/>
                <a:ea typeface="Arial Unicode MS" pitchFamily="50" charset="-128"/>
                <a:cs typeface="Calibri" pitchFamily="34" charset="0"/>
              </a:defRPr>
            </a:pPr>
            <a:r>
              <a:rPr lang="en-US" altLang="ja-JP" sz="1200" b="1" dirty="0"/>
              <a:t>Pericyte </a:t>
            </a:r>
            <a:r>
              <a:rPr lang="en-US" altLang="ja-JP" sz="1200" b="1" dirty="0" smtClean="0"/>
              <a:t>Viability (% </a:t>
            </a:r>
            <a:r>
              <a:rPr kumimoji="1" lang="en-US" altLang="ja-JP" sz="1200" b="1" dirty="0" smtClean="0"/>
              <a:t>+ </a:t>
            </a:r>
            <a:r>
              <a:rPr lang="en-US" altLang="ja-JP" sz="1200" b="1" dirty="0" smtClean="0"/>
              <a:t>SEM)</a:t>
            </a:r>
            <a:endParaRPr lang="ja-JP" altLang="ja-JP" sz="1200" b="1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209800" y="4038600"/>
            <a:ext cx="1643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Concentration (</a:t>
            </a:r>
            <a:r>
              <a:rPr kumimoji="1" lang="en-US" altLang="ja-JP" sz="1200" dirty="0" smtClean="0">
                <a:latin typeface="Symbol" pitchFamily="18" charset="2"/>
              </a:rPr>
              <a:t>m</a:t>
            </a:r>
            <a:r>
              <a:rPr kumimoji="1" lang="en-US" altLang="ja-JP" sz="1200" dirty="0" smtClean="0"/>
              <a:t>mol/L)</a:t>
            </a:r>
            <a:endParaRPr kumimoji="1" lang="ja-JP" altLang="en-US" sz="12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327928" y="4038600"/>
            <a:ext cx="1643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Concentration (</a:t>
            </a:r>
            <a:r>
              <a:rPr kumimoji="1" lang="en-US" altLang="ja-JP" sz="1200" dirty="0" smtClean="0">
                <a:latin typeface="Symbol" pitchFamily="18" charset="2"/>
              </a:rPr>
              <a:t>m</a:t>
            </a:r>
            <a:r>
              <a:rPr kumimoji="1" lang="en-US" altLang="ja-JP" sz="1200" dirty="0" smtClean="0"/>
              <a:t>mol/L)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70175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11955</TotalTime>
  <Words>16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Eisai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Sergei Agoulnik</dc:creator>
  <cp:lastModifiedBy>Sergei Agoulnik</cp:lastModifiedBy>
  <cp:revision>132</cp:revision>
  <cp:lastPrinted>2013-02-25T05:48:36Z</cp:lastPrinted>
  <dcterms:created xsi:type="dcterms:W3CDTF">2013-02-21T16:06:38Z</dcterms:created>
  <dcterms:modified xsi:type="dcterms:W3CDTF">2013-08-08T16:32:41Z</dcterms:modified>
</cp:coreProperties>
</file>