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0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7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1937618490418628"/>
          <c:y val="1.6701927755153643E-2"/>
          <c:w val="0.88062381509581378"/>
          <c:h val="0.53672867765650556"/>
        </c:manualLayout>
      </c:layout>
      <c:barChart>
        <c:barDir val="col"/>
        <c:grouping val="stacked"/>
        <c:varyColors val="0"/>
        <c:ser>
          <c:idx val="2"/>
          <c:order val="0"/>
          <c:tx>
            <c:strRef>
              <c:f>Sheet2!$D$13</c:f>
              <c:strCache>
                <c:ptCount val="1"/>
                <c:pt idx="0">
                  <c:v>Unacceptable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Sheet2!$A$14:$A$32</c:f>
              <c:strCache>
                <c:ptCount val="19"/>
                <c:pt idx="0">
                  <c:v>Assay: Dako Agilent 22C3 (n=9)</c:v>
                </c:pt>
                <c:pt idx="1">
                  <c:v>Pilot (n=13)</c:v>
                </c:pt>
                <c:pt idx="2">
                  <c:v>LDT: Dako Agilent 22C3 (n=12)</c:v>
                </c:pt>
                <c:pt idx="3">
                  <c:v>Pilot (n=12)</c:v>
                </c:pt>
                <c:pt idx="4">
                  <c:v>Assay: Dako Agilent 28-8 (n=1)</c:v>
                </c:pt>
                <c:pt idx="5">
                  <c:v>Pilot (n=2)</c:v>
                </c:pt>
                <c:pt idx="6">
                  <c:v>LDT: 28-8 (n=2)</c:v>
                </c:pt>
                <c:pt idx="7">
                  <c:v>Pilot</c:v>
                </c:pt>
                <c:pt idx="8">
                  <c:v>Assay: Roche/Ventana SP263 (n=14)</c:v>
                </c:pt>
                <c:pt idx="9">
                  <c:v>Pilot (n=27)</c:v>
                </c:pt>
                <c:pt idx="10">
                  <c:v>Pilot LDT: Roche/Ventana SP263 (n=1)</c:v>
                </c:pt>
                <c:pt idx="11">
                  <c:v>Assay: Roche/Ventana SP142 (n=3)</c:v>
                </c:pt>
                <c:pt idx="12">
                  <c:v>Pilot (n=3)</c:v>
                </c:pt>
                <c:pt idx="13">
                  <c:v>LDT: SP142 (n=2)</c:v>
                </c:pt>
                <c:pt idx="14">
                  <c:v>Pilot</c:v>
                </c:pt>
                <c:pt idx="15">
                  <c:v>LDT: Cell Signaling EL13N (n=2)</c:v>
                </c:pt>
                <c:pt idx="16">
                  <c:v>Pilot (n=5)</c:v>
                </c:pt>
                <c:pt idx="17">
                  <c:v>LDT: Biocare CAL10 (n=2)</c:v>
                </c:pt>
                <c:pt idx="18">
                  <c:v>Pilot unknown method (n=6)</c:v>
                </c:pt>
              </c:strCache>
            </c:strRef>
          </c:cat>
          <c:val>
            <c:numRef>
              <c:f>Sheet2!$D$14:$D$32</c:f>
              <c:numCache>
                <c:formatCode>General</c:formatCode>
                <c:ptCount val="19"/>
                <c:pt idx="1">
                  <c:v>8</c:v>
                </c:pt>
                <c:pt idx="2">
                  <c:v>50</c:v>
                </c:pt>
                <c:pt idx="3">
                  <c:v>16</c:v>
                </c:pt>
                <c:pt idx="6">
                  <c:v>50</c:v>
                </c:pt>
                <c:pt idx="8">
                  <c:v>14</c:v>
                </c:pt>
                <c:pt idx="9">
                  <c:v>15</c:v>
                </c:pt>
                <c:pt idx="10">
                  <c:v>100</c:v>
                </c:pt>
                <c:pt idx="13">
                  <c:v>100</c:v>
                </c:pt>
                <c:pt idx="15">
                  <c:v>50</c:v>
                </c:pt>
                <c:pt idx="16">
                  <c:v>40</c:v>
                </c:pt>
                <c:pt idx="18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Sheet2!$C$13</c:f>
              <c:strCache>
                <c:ptCount val="1"/>
                <c:pt idx="0">
                  <c:v>Acceptable/Borderline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Sheet2!$A$14:$A$32</c:f>
              <c:strCache>
                <c:ptCount val="19"/>
                <c:pt idx="0">
                  <c:v>Assay: Dako Agilent 22C3 (n=9)</c:v>
                </c:pt>
                <c:pt idx="1">
                  <c:v>Pilot (n=13)</c:v>
                </c:pt>
                <c:pt idx="2">
                  <c:v>LDT: Dako Agilent 22C3 (n=12)</c:v>
                </c:pt>
                <c:pt idx="3">
                  <c:v>Pilot (n=12)</c:v>
                </c:pt>
                <c:pt idx="4">
                  <c:v>Assay: Dako Agilent 28-8 (n=1)</c:v>
                </c:pt>
                <c:pt idx="5">
                  <c:v>Pilot (n=2)</c:v>
                </c:pt>
                <c:pt idx="6">
                  <c:v>LDT: 28-8 (n=2)</c:v>
                </c:pt>
                <c:pt idx="7">
                  <c:v>Pilot</c:v>
                </c:pt>
                <c:pt idx="8">
                  <c:v>Assay: Roche/Ventana SP263 (n=14)</c:v>
                </c:pt>
                <c:pt idx="9">
                  <c:v>Pilot (n=27)</c:v>
                </c:pt>
                <c:pt idx="10">
                  <c:v>Pilot LDT: Roche/Ventana SP263 (n=1)</c:v>
                </c:pt>
                <c:pt idx="11">
                  <c:v>Assay: Roche/Ventana SP142 (n=3)</c:v>
                </c:pt>
                <c:pt idx="12">
                  <c:v>Pilot (n=3)</c:v>
                </c:pt>
                <c:pt idx="13">
                  <c:v>LDT: SP142 (n=2)</c:v>
                </c:pt>
                <c:pt idx="14">
                  <c:v>Pilot</c:v>
                </c:pt>
                <c:pt idx="15">
                  <c:v>LDT: Cell Signaling EL13N (n=2)</c:v>
                </c:pt>
                <c:pt idx="16">
                  <c:v>Pilot (n=5)</c:v>
                </c:pt>
                <c:pt idx="17">
                  <c:v>LDT: Biocare CAL10 (n=2)</c:v>
                </c:pt>
                <c:pt idx="18">
                  <c:v>Pilot unknown method (n=6)</c:v>
                </c:pt>
              </c:strCache>
            </c:strRef>
          </c:cat>
          <c:val>
            <c:numRef>
              <c:f>Sheet2!$C$14:$C$32</c:f>
              <c:numCache>
                <c:formatCode>General</c:formatCode>
                <c:ptCount val="19"/>
                <c:pt idx="0">
                  <c:v>22</c:v>
                </c:pt>
                <c:pt idx="1">
                  <c:v>8</c:v>
                </c:pt>
                <c:pt idx="2">
                  <c:v>42</c:v>
                </c:pt>
                <c:pt idx="3">
                  <c:v>42</c:v>
                </c:pt>
                <c:pt idx="4">
                  <c:v>100</c:v>
                </c:pt>
                <c:pt idx="6">
                  <c:v>50</c:v>
                </c:pt>
                <c:pt idx="8">
                  <c:v>29</c:v>
                </c:pt>
                <c:pt idx="9">
                  <c:v>11</c:v>
                </c:pt>
                <c:pt idx="16">
                  <c:v>60</c:v>
                </c:pt>
                <c:pt idx="17">
                  <c:v>100</c:v>
                </c:pt>
                <c:pt idx="18">
                  <c:v>50</c:v>
                </c:pt>
              </c:numCache>
            </c:numRef>
          </c:val>
        </c:ser>
        <c:ser>
          <c:idx val="0"/>
          <c:order val="2"/>
          <c:tx>
            <c:strRef>
              <c:f>Sheet2!$B$13</c:f>
              <c:strCache>
                <c:ptCount val="1"/>
                <c:pt idx="0">
                  <c:v>Excellent/good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  <a:scene3d>
              <a:camera prst="orthographicFront"/>
              <a:lightRig rig="threePt" dir="t"/>
            </a:scene3d>
            <a:sp3d>
              <a:bevelT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Sheet2!$A$14:$A$32</c:f>
              <c:strCache>
                <c:ptCount val="19"/>
                <c:pt idx="0">
                  <c:v>Assay: Dako Agilent 22C3 (n=9)</c:v>
                </c:pt>
                <c:pt idx="1">
                  <c:v>Pilot (n=13)</c:v>
                </c:pt>
                <c:pt idx="2">
                  <c:v>LDT: Dako Agilent 22C3 (n=12)</c:v>
                </c:pt>
                <c:pt idx="3">
                  <c:v>Pilot (n=12)</c:v>
                </c:pt>
                <c:pt idx="4">
                  <c:v>Assay: Dako Agilent 28-8 (n=1)</c:v>
                </c:pt>
                <c:pt idx="5">
                  <c:v>Pilot (n=2)</c:v>
                </c:pt>
                <c:pt idx="6">
                  <c:v>LDT: 28-8 (n=2)</c:v>
                </c:pt>
                <c:pt idx="7">
                  <c:v>Pilot</c:v>
                </c:pt>
                <c:pt idx="8">
                  <c:v>Assay: Roche/Ventana SP263 (n=14)</c:v>
                </c:pt>
                <c:pt idx="9">
                  <c:v>Pilot (n=27)</c:v>
                </c:pt>
                <c:pt idx="10">
                  <c:v>Pilot LDT: Roche/Ventana SP263 (n=1)</c:v>
                </c:pt>
                <c:pt idx="11">
                  <c:v>Assay: Roche/Ventana SP142 (n=3)</c:v>
                </c:pt>
                <c:pt idx="12">
                  <c:v>Pilot (n=3)</c:v>
                </c:pt>
                <c:pt idx="13">
                  <c:v>LDT: SP142 (n=2)</c:v>
                </c:pt>
                <c:pt idx="14">
                  <c:v>Pilot</c:v>
                </c:pt>
                <c:pt idx="15">
                  <c:v>LDT: Cell Signaling EL13N (n=2)</c:v>
                </c:pt>
                <c:pt idx="16">
                  <c:v>Pilot (n=5)</c:v>
                </c:pt>
                <c:pt idx="17">
                  <c:v>LDT: Biocare CAL10 (n=2)</c:v>
                </c:pt>
                <c:pt idx="18">
                  <c:v>Pilot unknown method (n=6)</c:v>
                </c:pt>
              </c:strCache>
            </c:strRef>
          </c:cat>
          <c:val>
            <c:numRef>
              <c:f>Sheet2!$B$14:$B$32</c:f>
              <c:numCache>
                <c:formatCode>General</c:formatCode>
                <c:ptCount val="19"/>
                <c:pt idx="0">
                  <c:v>78</c:v>
                </c:pt>
                <c:pt idx="1">
                  <c:v>84</c:v>
                </c:pt>
                <c:pt idx="2">
                  <c:v>8</c:v>
                </c:pt>
                <c:pt idx="3">
                  <c:v>42</c:v>
                </c:pt>
                <c:pt idx="5">
                  <c:v>100</c:v>
                </c:pt>
                <c:pt idx="8">
                  <c:v>57</c:v>
                </c:pt>
                <c:pt idx="9">
                  <c:v>74</c:v>
                </c:pt>
                <c:pt idx="11">
                  <c:v>100</c:v>
                </c:pt>
                <c:pt idx="12">
                  <c:v>100</c:v>
                </c:pt>
                <c:pt idx="15">
                  <c:v>50</c:v>
                </c:pt>
                <c:pt idx="18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854631176"/>
        <c:axId val="854639016"/>
      </c:barChart>
      <c:catAx>
        <c:axId val="854631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639016"/>
        <c:crosses val="autoZero"/>
        <c:auto val="1"/>
        <c:lblAlgn val="ctr"/>
        <c:lblOffset val="100"/>
        <c:noMultiLvlLbl val="0"/>
      </c:catAx>
      <c:valAx>
        <c:axId val="854639016"/>
        <c:scaling>
          <c:orientation val="minMax"/>
          <c:max val="1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54631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1CC43D-AF2B-4D49-9CB1-32B09F5A8BF5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D35A37-4B99-4B2D-91AD-E1261F1AD9A9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968241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 smtClean="0"/>
              <a:t>Most results showed an improvement in pass rates between the pre-Pilot and the Pilot,</a:t>
            </a:r>
            <a:r>
              <a:rPr lang="en-AU" baseline="0" dirty="0" smtClean="0"/>
              <a:t> except for the Cell signalling EL13N LDT.</a:t>
            </a:r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F05BAA-92F6-4DEA-A832-E4B15A2F525C}" type="slidenum">
              <a:rPr lang="en-AU" smtClean="0"/>
              <a:t>1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080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58100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47668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34071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76514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926337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48357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20092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44751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67874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940296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35420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96064-C657-4670-99A6-0C2A4346E54B}" type="datetimeFigureOut">
              <a:rPr lang="en-AU" smtClean="0"/>
              <a:t>29/07/2018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5CC2C-C82A-4CB3-8BF7-7760CC27744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895400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>
            <a:graphicFrameLocks/>
          </p:cNvGraphicFramePr>
          <p:nvPr>
            <p:extLst/>
          </p:nvPr>
        </p:nvGraphicFramePr>
        <p:xfrm>
          <a:off x="143339" y="1289381"/>
          <a:ext cx="11905323" cy="556861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4" name="Curved Down Arrow 13"/>
          <p:cNvSpPr/>
          <p:nvPr/>
        </p:nvSpPr>
        <p:spPr>
          <a:xfrm>
            <a:off x="7943851" y="854153"/>
            <a:ext cx="576064" cy="405217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>
              <a:solidFill>
                <a:schemeClr val="tx1"/>
              </a:solidFill>
            </a:endParaRPr>
          </a:p>
        </p:txBody>
      </p:sp>
      <p:sp>
        <p:nvSpPr>
          <p:cNvPr id="15" name="Curved Down Arrow 14"/>
          <p:cNvSpPr/>
          <p:nvPr/>
        </p:nvSpPr>
        <p:spPr>
          <a:xfrm>
            <a:off x="6218481" y="861725"/>
            <a:ext cx="576064" cy="405217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>
              <a:solidFill>
                <a:schemeClr val="tx1"/>
              </a:solidFill>
            </a:endParaRPr>
          </a:p>
        </p:txBody>
      </p:sp>
      <p:sp>
        <p:nvSpPr>
          <p:cNvPr id="16" name="Curved Down Arrow 15"/>
          <p:cNvSpPr/>
          <p:nvPr/>
        </p:nvSpPr>
        <p:spPr>
          <a:xfrm>
            <a:off x="4081893" y="861726"/>
            <a:ext cx="576064" cy="405217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>
              <a:solidFill>
                <a:schemeClr val="tx1"/>
              </a:solidFill>
            </a:endParaRPr>
          </a:p>
        </p:txBody>
      </p:sp>
      <p:sp>
        <p:nvSpPr>
          <p:cNvPr id="17" name="Curved Down Arrow 16"/>
          <p:cNvSpPr/>
          <p:nvPr/>
        </p:nvSpPr>
        <p:spPr>
          <a:xfrm>
            <a:off x="2928707" y="884165"/>
            <a:ext cx="576064" cy="405217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>
              <a:solidFill>
                <a:schemeClr val="tx1"/>
              </a:solidFill>
            </a:endParaRPr>
          </a:p>
        </p:txBody>
      </p:sp>
      <p:sp>
        <p:nvSpPr>
          <p:cNvPr id="18" name="Curved Down Arrow 17"/>
          <p:cNvSpPr/>
          <p:nvPr/>
        </p:nvSpPr>
        <p:spPr>
          <a:xfrm>
            <a:off x="1775520" y="884165"/>
            <a:ext cx="576064" cy="405217"/>
          </a:xfrm>
          <a:prstGeom prst="curvedDownArrow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>
              <a:solidFill>
                <a:schemeClr val="tx1"/>
              </a:solidFill>
            </a:endParaRPr>
          </a:p>
        </p:txBody>
      </p:sp>
      <p:sp>
        <p:nvSpPr>
          <p:cNvPr id="22" name="Curved Right Arrow 21"/>
          <p:cNvSpPr/>
          <p:nvPr/>
        </p:nvSpPr>
        <p:spPr>
          <a:xfrm rot="5673055">
            <a:off x="10189255" y="615348"/>
            <a:ext cx="447632" cy="724325"/>
          </a:xfrm>
          <a:prstGeom prst="curv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 sz="24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51625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5" grpId="0" animBg="1"/>
      <p:bldP spid="16" grpId="0" animBg="1"/>
      <p:bldP spid="17" grpId="0" animBg="1"/>
      <p:bldP spid="18" grpId="0" animBg="1"/>
      <p:bldP spid="22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24</Words>
  <Application>Microsoft Office PowerPoint</Application>
  <PresentationFormat>Widescreen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Julia Pagliuso (RCPAQAP)</dc:creator>
  <cp:lastModifiedBy>Julia Pagliuso (RCPAQAP)</cp:lastModifiedBy>
  <cp:revision>1</cp:revision>
  <dcterms:created xsi:type="dcterms:W3CDTF">2018-07-29T11:44:55Z</dcterms:created>
  <dcterms:modified xsi:type="dcterms:W3CDTF">2018-07-29T11:45:29Z</dcterms:modified>
</cp:coreProperties>
</file>